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9" r:id="rId5"/>
    <p:sldId id="301" r:id="rId6"/>
    <p:sldId id="336" r:id="rId7"/>
    <p:sldId id="324" r:id="rId8"/>
    <p:sldId id="323" r:id="rId9"/>
    <p:sldId id="313" r:id="rId10"/>
    <p:sldId id="333" r:id="rId11"/>
    <p:sldId id="332" r:id="rId12"/>
    <p:sldId id="335" r:id="rId13"/>
    <p:sldId id="267" r:id="rId14"/>
  </p:sldIdLst>
  <p:sldSz cx="9144000" cy="5143500" type="screen16x9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4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9105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08.02.2022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45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8" y="356639"/>
            <a:ext cx="8418512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38" y="977251"/>
            <a:ext cx="8418512" cy="135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363538" y="912777"/>
            <a:ext cx="8418512" cy="326869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8575" y="359267"/>
            <a:ext cx="3673475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363537" y="356640"/>
            <a:ext cx="4384675" cy="382483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108575" y="796532"/>
            <a:ext cx="3673475" cy="3384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63538" y="908011"/>
            <a:ext cx="8418512" cy="327346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46545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133601"/>
            <a:ext cx="4293313" cy="30098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0" y="4241007"/>
            <a:ext cx="2320925" cy="90249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63538" y="1350000"/>
            <a:ext cx="841851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358922"/>
            <a:ext cx="1213200" cy="5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8"/>
            <a:ext cx="4035426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538" y="77014"/>
            <a:ext cx="8418512" cy="1107996"/>
          </a:xfrm>
        </p:spPr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 marL="0" indent="0">
              <a:defRPr>
                <a:latin typeface="Trebuchet MS" panose="020B0603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21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4" y="1931999"/>
            <a:ext cx="4035425" cy="32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" y="1"/>
            <a:ext cx="9143999" cy="4535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3538" y="908011"/>
            <a:ext cx="8418512" cy="3273464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40025" y="4535489"/>
            <a:ext cx="2368548" cy="60801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900" noProof="0" dirty="0">
                <a:solidFill>
                  <a:schemeClr val="bg1"/>
                </a:solidFill>
              </a:rPr>
              <a:t>Ministry of Industry and Trade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38" y="4535488"/>
            <a:ext cx="2012949" cy="6080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900" noProof="0" dirty="0">
                <a:solidFill>
                  <a:schemeClr val="bg1"/>
                </a:solidFill>
              </a:rPr>
              <a:t>Hydrogen Strategy  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 userDrawn="1"/>
        </p:nvSpPr>
        <p:spPr>
          <a:xfrm>
            <a:off x="8134621" y="4656931"/>
            <a:ext cx="460893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050" baseline="0" smtClean="0">
                <a:solidFill>
                  <a:schemeClr val="bg1"/>
                </a:solidFill>
              </a:rPr>
              <a:pPr/>
              <a:t>‹#›</a:t>
            </a:fld>
            <a:endParaRPr lang="cs-CZ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  <p:sldLayoutId id="214748365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9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ervart@mpo.cz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37" y="356639"/>
            <a:ext cx="8579495" cy="1231106"/>
          </a:xfrm>
        </p:spPr>
        <p:txBody>
          <a:bodyPr/>
          <a:lstStyle/>
          <a:p>
            <a:r>
              <a:rPr lang="en-US" b="1" cap="all" dirty="0"/>
              <a:t>Hydrogen Strategy of the Czech Republic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1950" y="1668142"/>
            <a:ext cx="4210049" cy="2275208"/>
          </a:xfrm>
        </p:spPr>
        <p:txBody>
          <a:bodyPr/>
          <a:lstStyle/>
          <a:p>
            <a:r>
              <a:rPr lang="cs-CZ" b="1" dirty="0"/>
              <a:t>Petr Mervart</a:t>
            </a:r>
          </a:p>
          <a:p>
            <a:r>
              <a:rPr lang="en-US" sz="1800" dirty="0"/>
              <a:t>Plenipotentiary of the Minister of Industry and Trade for Hydrogen Technologies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8.2.2022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63538" y="1350000"/>
            <a:ext cx="4842011" cy="2616101"/>
          </a:xfrm>
        </p:spPr>
        <p:txBody>
          <a:bodyPr/>
          <a:lstStyle/>
          <a:p>
            <a:r>
              <a:rPr lang="cs-CZ" dirty="0"/>
              <a:t>Petr Mervart</a:t>
            </a:r>
            <a:br>
              <a:rPr lang="cs-CZ" dirty="0"/>
            </a:br>
            <a:r>
              <a:rPr lang="en-US" sz="1800" dirty="0"/>
              <a:t>Plenipotentiary of the Minister of Industry and Trade for Hydrogen Technologies</a:t>
            </a:r>
            <a:br>
              <a:rPr lang="cs-CZ" dirty="0"/>
            </a:br>
            <a:br>
              <a:rPr lang="cs-CZ" dirty="0"/>
            </a:br>
            <a:r>
              <a:rPr lang="cs-CZ" sz="1800" dirty="0">
                <a:hlinkClick r:id="rId2"/>
              </a:rPr>
              <a:t>mervart@mpo.cz</a:t>
            </a:r>
            <a:br>
              <a:rPr lang="cs-CZ" sz="1800" dirty="0"/>
            </a:br>
            <a:r>
              <a:rPr lang="en-US" sz="1800" dirty="0"/>
              <a:t>Ministry of Industry and Trade</a:t>
            </a:r>
            <a:br>
              <a:rPr lang="en-US" sz="1800" dirty="0"/>
            </a:br>
            <a:r>
              <a:rPr lang="en-US" sz="1800" dirty="0"/>
              <a:t>Czech Republic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7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3604FEC-4206-4E5D-B901-966E8B292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9" y="790047"/>
            <a:ext cx="7658100" cy="37258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D3D34CD-4EC8-4941-AB23-ACD39B55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2" y="282167"/>
            <a:ext cx="8016177" cy="553998"/>
          </a:xfrm>
        </p:spPr>
        <p:txBody>
          <a:bodyPr/>
          <a:lstStyle/>
          <a:p>
            <a:r>
              <a:rPr lang="en-US" b="1" cap="small"/>
              <a:t>Two goals and four pillars of the strategy</a:t>
            </a:r>
          </a:p>
        </p:txBody>
      </p:sp>
    </p:spTree>
    <p:extLst>
      <p:ext uri="{BB962C8B-B14F-4D97-AF65-F5344CB8AC3E}">
        <p14:creationId xmlns:p14="http://schemas.microsoft.com/office/powerpoint/2010/main" val="106785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44E4329-DAD2-4376-9C96-54823ABE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Two managing bodies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F7818F-FA8D-4769-A253-2D7B6EEF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0" y="1013970"/>
            <a:ext cx="6143860" cy="346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5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5F50EF9-2DCF-4EE9-88FE-2237BBD67A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Hydrogen conferences and workshops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Funding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Hydrogen project portfolio (PROH2)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Regulatory and legislative proposals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Update of the hydrogen strategy</a:t>
            </a:r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205482-1A94-49F4-B75E-EDA0F230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354013"/>
            <a:ext cx="8418512" cy="553998"/>
          </a:xfrm>
        </p:spPr>
        <p:txBody>
          <a:bodyPr/>
          <a:lstStyle/>
          <a:p>
            <a:r>
              <a:rPr lang="en-US" b="1" cap="small"/>
              <a:t>Roles of the Ministry of Industry and Trade</a:t>
            </a:r>
          </a:p>
        </p:txBody>
      </p:sp>
    </p:spTree>
    <p:extLst>
      <p:ext uri="{BB962C8B-B14F-4D97-AF65-F5344CB8AC3E}">
        <p14:creationId xmlns:p14="http://schemas.microsoft.com/office/powerpoint/2010/main" val="375155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2DD1E71-3904-40D9-89C6-678E6627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01612"/>
            <a:ext cx="8418512" cy="553998"/>
          </a:xfrm>
        </p:spPr>
        <p:txBody>
          <a:bodyPr/>
          <a:lstStyle/>
          <a:p>
            <a:r>
              <a:rPr lang="en-US" b="1" cap="small"/>
              <a:t>Hydrogen conferences and workshops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3FD6BC4-1A3B-4A9A-A20B-02D3347C37BB}"/>
              </a:ext>
            </a:extLst>
          </p:cNvPr>
          <p:cNvSpPr/>
          <p:nvPr/>
        </p:nvSpPr>
        <p:spPr>
          <a:xfrm>
            <a:off x="4185270" y="793875"/>
            <a:ext cx="571615" cy="436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58D6A72-19EF-407C-9DF8-578659C25F8E}"/>
              </a:ext>
            </a:extLst>
          </p:cNvPr>
          <p:cNvSpPr/>
          <p:nvPr/>
        </p:nvSpPr>
        <p:spPr>
          <a:xfrm>
            <a:off x="3462250" y="1025906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9A966C5-0988-485D-977E-A66E037EB7CE}"/>
              </a:ext>
            </a:extLst>
          </p:cNvPr>
          <p:cNvSpPr/>
          <p:nvPr/>
        </p:nvSpPr>
        <p:spPr>
          <a:xfrm>
            <a:off x="3087505" y="2613847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486E77B-5213-42D7-AAAE-E218A137BDF0}"/>
              </a:ext>
            </a:extLst>
          </p:cNvPr>
          <p:cNvSpPr/>
          <p:nvPr/>
        </p:nvSpPr>
        <p:spPr>
          <a:xfrm>
            <a:off x="3495435" y="3095547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0C19AF9-FCF7-4DB5-956D-D8896976B62C}"/>
              </a:ext>
            </a:extLst>
          </p:cNvPr>
          <p:cNvSpPr/>
          <p:nvPr/>
        </p:nvSpPr>
        <p:spPr>
          <a:xfrm>
            <a:off x="4198625" y="3299554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94379E1-552A-455B-A073-C3D340DD08A2}"/>
              </a:ext>
            </a:extLst>
          </p:cNvPr>
          <p:cNvSpPr/>
          <p:nvPr/>
        </p:nvSpPr>
        <p:spPr>
          <a:xfrm>
            <a:off x="4970834" y="3095547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F44E896-AA85-45EB-AB37-9E8DC770EA5C}"/>
              </a:ext>
            </a:extLst>
          </p:cNvPr>
          <p:cNvSpPr/>
          <p:nvPr/>
        </p:nvSpPr>
        <p:spPr>
          <a:xfrm>
            <a:off x="5300435" y="2557781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B61BF5A6-098E-41F3-A70D-1AE19C5AC77C}"/>
              </a:ext>
            </a:extLst>
          </p:cNvPr>
          <p:cNvSpPr/>
          <p:nvPr/>
        </p:nvSpPr>
        <p:spPr>
          <a:xfrm>
            <a:off x="5446719" y="2013312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F9C93C5-5F63-4596-A5D8-F462A4C8516F}"/>
              </a:ext>
            </a:extLst>
          </p:cNvPr>
          <p:cNvSpPr/>
          <p:nvPr/>
        </p:nvSpPr>
        <p:spPr>
          <a:xfrm>
            <a:off x="5300435" y="1475546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EB6657F-2D6F-424E-A2F3-B1FF707F4182}"/>
              </a:ext>
            </a:extLst>
          </p:cNvPr>
          <p:cNvSpPr/>
          <p:nvPr/>
        </p:nvSpPr>
        <p:spPr>
          <a:xfrm>
            <a:off x="4871154" y="1025906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0779863-AE69-4C1B-AD2C-3B825125E15E}"/>
              </a:ext>
            </a:extLst>
          </p:cNvPr>
          <p:cNvSpPr/>
          <p:nvPr/>
        </p:nvSpPr>
        <p:spPr>
          <a:xfrm>
            <a:off x="4228181" y="3792675"/>
            <a:ext cx="3363792" cy="601525"/>
          </a:xfrm>
          <a:prstGeom prst="roundRect">
            <a:avLst>
              <a:gd name="adj" fmla="val 2162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Hydrogen    </a:t>
            </a:r>
            <a:r>
              <a:rPr lang="en-US" sz="1200"/>
              <a:t>             Evaluation                                     </a:t>
            </a:r>
            <a:r>
              <a:rPr lang="en-US" sz="1200" b="1"/>
              <a:t>National Council     </a:t>
            </a:r>
            <a:r>
              <a:rPr lang="en-US" sz="1200"/>
              <a:t>of the Czech    	</a:t>
            </a:r>
            <a:r>
              <a:rPr lang="en-US" sz="1200" b="1"/>
              <a:t>MPO</a:t>
            </a:r>
            <a:r>
              <a:rPr lang="en-US" sz="1200"/>
              <a:t>                </a:t>
            </a:r>
          </a:p>
          <a:p>
            <a:pPr algn="just"/>
            <a:r>
              <a:rPr lang="en-US" sz="1200" b="1"/>
              <a:t>meeting                    </a:t>
            </a:r>
            <a:r>
              <a:rPr lang="en-US" sz="1200"/>
              <a:t>Hydrogen Strategy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0F4A3F86-9A68-4BD6-867E-29D444278670}"/>
              </a:ext>
            </a:extLst>
          </p:cNvPr>
          <p:cNvSpPr/>
          <p:nvPr/>
        </p:nvSpPr>
        <p:spPr>
          <a:xfrm>
            <a:off x="5586242" y="3125367"/>
            <a:ext cx="2847678" cy="4421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US" sz="1200" b="1">
                <a:solidFill>
                  <a:schemeClr val="lt1"/>
                </a:solidFill>
              </a:rPr>
              <a:t>Hydrogen in</a:t>
            </a:r>
            <a:r>
              <a:rPr lang="en-US" sz="1200">
                <a:solidFill>
                  <a:schemeClr val="lt1"/>
                </a:solidFill>
              </a:rPr>
              <a:t>       Hydrogen transport   </a:t>
            </a:r>
            <a:r>
              <a:rPr lang="en-US" sz="1200" b="1">
                <a:solidFill>
                  <a:schemeClr val="lt1"/>
                </a:solidFill>
              </a:rPr>
              <a:t>ČPS</a:t>
            </a:r>
            <a:endParaRPr lang="en-US" sz="1200">
              <a:solidFill>
                <a:schemeClr val="lt1"/>
              </a:solidFill>
            </a:endParaRPr>
          </a:p>
          <a:p>
            <a:r>
              <a:rPr lang="en-US" sz="1200" b="1">
                <a:solidFill>
                  <a:schemeClr val="lt1"/>
                </a:solidFill>
              </a:rPr>
              <a:t>Gas Industry      </a:t>
            </a:r>
            <a:r>
              <a:rPr lang="en-US" sz="1200">
                <a:solidFill>
                  <a:schemeClr val="lt1"/>
                </a:solidFill>
              </a:rPr>
              <a:t>and distribution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9E6E7BE4-7A4E-4BB0-82ED-24A83175854B}"/>
              </a:ext>
            </a:extLst>
          </p:cNvPr>
          <p:cNvSpPr/>
          <p:nvPr/>
        </p:nvSpPr>
        <p:spPr>
          <a:xfrm>
            <a:off x="2923821" y="2049472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0484C9AF-63A0-4094-AEC2-E0EB37C20397}"/>
              </a:ext>
            </a:extLst>
          </p:cNvPr>
          <p:cNvSpPr/>
          <p:nvPr/>
        </p:nvSpPr>
        <p:spPr>
          <a:xfrm>
            <a:off x="3031645" y="1517170"/>
            <a:ext cx="571615" cy="4080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600" b="1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8494C247-606A-4563-88FA-9D7980B86155}"/>
              </a:ext>
            </a:extLst>
          </p:cNvPr>
          <p:cNvSpPr/>
          <p:nvPr/>
        </p:nvSpPr>
        <p:spPr>
          <a:xfrm>
            <a:off x="5992129" y="1360856"/>
            <a:ext cx="3044552" cy="52219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 anchorCtr="0"/>
          <a:lstStyle/>
          <a:p>
            <a:r>
              <a:rPr lang="en-US" sz="1200" b="1">
                <a:solidFill>
                  <a:schemeClr val="lt1"/>
                </a:solidFill>
              </a:rPr>
              <a:t>Hydrogen            </a:t>
            </a:r>
            <a:r>
              <a:rPr lang="en-US" sz="1200">
                <a:solidFill>
                  <a:schemeClr val="lt1"/>
                </a:solidFill>
              </a:rPr>
              <a:t>Student</a:t>
            </a:r>
            <a:r>
              <a:rPr lang="en-US" sz="1200" b="1">
                <a:solidFill>
                  <a:schemeClr val="lt1"/>
                </a:solidFill>
              </a:rPr>
              <a:t> w</a:t>
            </a:r>
            <a:r>
              <a:rPr lang="en-US" sz="1200">
                <a:solidFill>
                  <a:schemeClr val="lt1"/>
                </a:solidFill>
              </a:rPr>
              <a:t>ork     </a:t>
            </a:r>
            <a:r>
              <a:rPr lang="en-US" sz="1200" b="1">
                <a:solidFill>
                  <a:schemeClr val="lt1"/>
                </a:solidFill>
              </a:rPr>
              <a:t>Universities</a:t>
            </a:r>
          </a:p>
          <a:p>
            <a:r>
              <a:rPr lang="en-US" sz="1200" b="1">
                <a:solidFill>
                  <a:schemeClr val="lt1"/>
                </a:solidFill>
              </a:rPr>
              <a:t>at universities	   </a:t>
            </a:r>
            <a:r>
              <a:rPr lang="en-US" sz="1200">
                <a:solidFill>
                  <a:schemeClr val="lt1"/>
                </a:solidFill>
              </a:rPr>
              <a:t>opportunities            </a:t>
            </a:r>
          </a:p>
          <a:p>
            <a:endParaRPr lang="en-US" sz="1200">
              <a:solidFill>
                <a:schemeClr val="lt1"/>
              </a:solidFill>
            </a:endParaRP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CCF8BAED-386F-4444-B839-2D9A31FDB8F8}"/>
              </a:ext>
            </a:extLst>
          </p:cNvPr>
          <p:cNvSpPr/>
          <p:nvPr/>
        </p:nvSpPr>
        <p:spPr>
          <a:xfrm>
            <a:off x="5922183" y="2590238"/>
            <a:ext cx="2731244" cy="4733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en-US" sz="1200" b="1">
                <a:solidFill>
                  <a:schemeClr val="lt1"/>
                </a:solidFill>
              </a:rPr>
              <a:t>Clean Mobility       </a:t>
            </a:r>
            <a:r>
              <a:rPr lang="en-US" sz="1200">
                <a:solidFill>
                  <a:schemeClr val="lt1"/>
                </a:solidFill>
              </a:rPr>
              <a:t>Mobility            </a:t>
            </a:r>
            <a:r>
              <a:rPr lang="en-US" sz="1200" b="1">
                <a:solidFill>
                  <a:schemeClr val="lt1"/>
                </a:solidFill>
              </a:rPr>
              <a:t>MŽP</a:t>
            </a:r>
          </a:p>
          <a:p>
            <a:r>
              <a:rPr lang="en-US" sz="1200" b="1">
                <a:solidFill>
                  <a:schemeClr val="lt1"/>
                </a:solidFill>
              </a:rPr>
              <a:t>Loučeň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FE9C88E-AFE5-4166-8A7C-4F02BC307DC5}"/>
              </a:ext>
            </a:extLst>
          </p:cNvPr>
          <p:cNvSpPr/>
          <p:nvPr/>
        </p:nvSpPr>
        <p:spPr>
          <a:xfrm>
            <a:off x="6086285" y="1922017"/>
            <a:ext cx="2832314" cy="627347"/>
          </a:xfrm>
          <a:prstGeom prst="roundRect">
            <a:avLst>
              <a:gd name="adj" fmla="val 15259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 anchorCtr="0"/>
          <a:lstStyle/>
          <a:p>
            <a:r>
              <a:rPr lang="en-US" sz="1200" b="1">
                <a:solidFill>
                  <a:schemeClr val="lt1"/>
                </a:solidFill>
              </a:rPr>
              <a:t>Hydrogen</a:t>
            </a:r>
            <a:r>
              <a:rPr lang="en-US" sz="1200">
                <a:solidFill>
                  <a:schemeClr val="lt1"/>
                </a:solidFill>
              </a:rPr>
              <a:t>             R&amp;D</a:t>
            </a:r>
            <a:endParaRPr lang="en-US" sz="1200" b="1">
              <a:solidFill>
                <a:schemeClr val="lt1"/>
              </a:solidFill>
            </a:endParaRPr>
          </a:p>
          <a:p>
            <a:r>
              <a:rPr lang="en-US" sz="1200" b="1">
                <a:solidFill>
                  <a:schemeClr val="lt1"/>
                </a:solidFill>
              </a:rPr>
              <a:t>Days</a:t>
            </a:r>
            <a:r>
              <a:rPr lang="en-US" sz="1200">
                <a:solidFill>
                  <a:schemeClr val="lt1"/>
                </a:solidFill>
              </a:rPr>
              <a:t>	    cooperation          </a:t>
            </a:r>
            <a:r>
              <a:rPr lang="en-US" sz="1200" b="1">
                <a:solidFill>
                  <a:schemeClr val="lt1"/>
                </a:solidFill>
              </a:rPr>
              <a:t>Hytep</a:t>
            </a:r>
            <a:endParaRPr lang="en-US" sz="1200">
              <a:solidFill>
                <a:schemeClr val="lt1"/>
              </a:solidFill>
            </a:endParaRPr>
          </a:p>
          <a:p>
            <a:r>
              <a:rPr lang="en-US" sz="1200">
                <a:solidFill>
                  <a:schemeClr val="lt1"/>
                </a:solidFill>
              </a:rPr>
              <a:t>                              with Germany</a:t>
            </a:r>
          </a:p>
          <a:p>
            <a:endParaRPr lang="en-US" sz="1200">
              <a:solidFill>
                <a:schemeClr val="lt1"/>
              </a:solidFill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47B2439-0D2C-46FE-806F-C471484FFDD4}"/>
              </a:ext>
            </a:extLst>
          </p:cNvPr>
          <p:cNvSpPr/>
          <p:nvPr/>
        </p:nvSpPr>
        <p:spPr>
          <a:xfrm flipH="1">
            <a:off x="221704" y="1972006"/>
            <a:ext cx="2619725" cy="5227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 anchorCtr="0"/>
          <a:lstStyle/>
          <a:p>
            <a:r>
              <a:rPr lang="en-US" sz="1200" b="1">
                <a:solidFill>
                  <a:schemeClr val="lt1"/>
                </a:solidFill>
              </a:rPr>
              <a:t>Hydrogen</a:t>
            </a:r>
            <a:r>
              <a:rPr lang="en-US" sz="1200">
                <a:solidFill>
                  <a:schemeClr val="lt1"/>
                </a:solidFill>
              </a:rPr>
              <a:t>       Hydrogen    </a:t>
            </a:r>
            <a:r>
              <a:rPr lang="en-US" sz="1200" b="1">
                <a:solidFill>
                  <a:schemeClr val="lt1"/>
                </a:solidFill>
              </a:rPr>
              <a:t>Association </a:t>
            </a:r>
          </a:p>
          <a:p>
            <a:r>
              <a:rPr lang="en-US" sz="1200" b="1">
                <a:solidFill>
                  <a:schemeClr val="lt1"/>
                </a:solidFill>
              </a:rPr>
              <a:t>Valleys</a:t>
            </a:r>
            <a:r>
              <a:rPr lang="en-US" sz="1200">
                <a:solidFill>
                  <a:schemeClr val="lt1"/>
                </a:solidFill>
              </a:rPr>
              <a:t>            in regions    </a:t>
            </a:r>
            <a:r>
              <a:rPr lang="en-US" sz="1200" b="1">
                <a:solidFill>
                  <a:schemeClr val="lt1"/>
                </a:solidFill>
              </a:rPr>
              <a:t>of regions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EABB18F9-F81B-4A00-A6DF-4602D3EA00E6}"/>
              </a:ext>
            </a:extLst>
          </p:cNvPr>
          <p:cNvSpPr/>
          <p:nvPr/>
        </p:nvSpPr>
        <p:spPr>
          <a:xfrm>
            <a:off x="180683" y="1423402"/>
            <a:ext cx="2731245" cy="4637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 anchorCtr="0"/>
          <a:lstStyle/>
          <a:p>
            <a:r>
              <a:rPr lang="en-US" sz="1200" b="1">
                <a:solidFill>
                  <a:schemeClr val="lt1"/>
                </a:solidFill>
              </a:rPr>
              <a:t>MSV</a:t>
            </a:r>
            <a:r>
              <a:rPr lang="en-US" sz="1200">
                <a:solidFill>
                  <a:schemeClr val="lt1"/>
                </a:solidFill>
              </a:rPr>
              <a:t>           Czech hydrogen             </a:t>
            </a:r>
            <a:r>
              <a:rPr lang="en-US" sz="1200" b="1">
                <a:solidFill>
                  <a:schemeClr val="lt1"/>
                </a:solidFill>
              </a:rPr>
              <a:t>MPO</a:t>
            </a:r>
          </a:p>
          <a:p>
            <a:r>
              <a:rPr lang="en-US" sz="1200" b="1">
                <a:solidFill>
                  <a:schemeClr val="lt1"/>
                </a:solidFill>
              </a:rPr>
              <a:t>Brno          </a:t>
            </a:r>
            <a:r>
              <a:rPr lang="en-US" sz="1200">
                <a:solidFill>
                  <a:schemeClr val="lt1"/>
                </a:solidFill>
              </a:rPr>
              <a:t>technologies</a:t>
            </a:r>
          </a:p>
        </p:txBody>
      </p:sp>
    </p:spTree>
    <p:extLst>
      <p:ext uri="{BB962C8B-B14F-4D97-AF65-F5344CB8AC3E}">
        <p14:creationId xmlns:p14="http://schemas.microsoft.com/office/powerpoint/2010/main" val="103425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A7DF315-EFCE-406A-9E3F-F794385F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30" y="1363974"/>
            <a:ext cx="5956129" cy="2776272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785738B-F2BA-4537-8D36-89439DB4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/>
              <a:t>Funding programs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AE1AB62-E984-4FCA-92A1-12971E81A813}"/>
              </a:ext>
            </a:extLst>
          </p:cNvPr>
          <p:cNvSpPr txBox="1"/>
          <p:nvPr/>
        </p:nvSpPr>
        <p:spPr>
          <a:xfrm>
            <a:off x="7001691" y="9431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DC1687A4-FACF-4CF1-AF20-3AB8E35AB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13437"/>
              </p:ext>
            </p:extLst>
          </p:nvPr>
        </p:nvGraphicFramePr>
        <p:xfrm>
          <a:off x="7001691" y="729180"/>
          <a:ext cx="1880900" cy="326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900">
                  <a:extLst>
                    <a:ext uri="{9D8B030D-6E8A-4147-A177-3AD203B41FA5}">
                      <a16:colId xmlns:a16="http://schemas.microsoft.com/office/drawing/2014/main" val="360789659"/>
                    </a:ext>
                  </a:extLst>
                </a:gridCol>
              </a:tblGrid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Doprava 2020+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329860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Théta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72187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Trend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34778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Prostředí pro život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811746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Delta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899693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Modernizační fond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820108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Inovační fond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04713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Fond spravedlivé transformace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016578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en-US" sz="1050" noProof="0" dirty="0"/>
                        <a:t>The Country for the 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04532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b="1" dirty="0"/>
                        <a:t>IPCEI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506444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OP 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59326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IROP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7245"/>
                  </a:ext>
                </a:extLst>
              </a:tr>
              <a:tr h="238117">
                <a:tc>
                  <a:txBody>
                    <a:bodyPr/>
                    <a:lstStyle/>
                    <a:p>
                      <a:r>
                        <a:rPr lang="cs-CZ" sz="1050" dirty="0"/>
                        <a:t>OP Doprava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759415"/>
                  </a:ext>
                </a:extLst>
              </a:tr>
            </a:tbl>
          </a:graphicData>
        </a:graphic>
      </p:graphicFrame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7E837CE-DFED-4E89-A6BC-3C1F27E164FB}"/>
              </a:ext>
            </a:extLst>
          </p:cNvPr>
          <p:cNvCxnSpPr>
            <a:cxnSpLocks/>
          </p:cNvCxnSpPr>
          <p:nvPr/>
        </p:nvCxnSpPr>
        <p:spPr>
          <a:xfrm>
            <a:off x="6474759" y="1379775"/>
            <a:ext cx="526932" cy="16377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8C50994-1397-4B34-9F7B-5CA3988C6B40}"/>
              </a:ext>
            </a:extLst>
          </p:cNvPr>
          <p:cNvCxnSpPr>
            <a:cxnSpLocks/>
          </p:cNvCxnSpPr>
          <p:nvPr/>
        </p:nvCxnSpPr>
        <p:spPr>
          <a:xfrm flipV="1">
            <a:off x="6474759" y="3220074"/>
            <a:ext cx="526932" cy="894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2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2B54873-73BB-4AB2-A4F3-4AFCFA987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" y="1001693"/>
            <a:ext cx="5258769" cy="2512323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E5F164E-A865-4373-A1DA-329062A2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Hydrogen project portfolio (PROH2)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5EAEA72-59D4-4A5D-AF45-BD8179C84EEA}"/>
              </a:ext>
            </a:extLst>
          </p:cNvPr>
          <p:cNvSpPr txBox="1"/>
          <p:nvPr/>
        </p:nvSpPr>
        <p:spPr>
          <a:xfrm>
            <a:off x="5967487" y="1001694"/>
            <a:ext cx="2709301" cy="1200329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5C5F6"/>
                </a:solidFill>
              </a:rPr>
              <a:t>Framework for prioritization of integrated project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65C65E-0500-42D6-A726-9FED05A38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43" y="3328452"/>
            <a:ext cx="6456532" cy="11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15097E4-1821-4C24-8247-F6BAE8A0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185" y="1235671"/>
            <a:ext cx="1591924" cy="2219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581C34BB-E013-4B58-BF84-63788125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/>
              <a:t>Regulatory and legislative proposals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AD54A0-8162-44BC-A075-6DC0E73B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020" y="1320928"/>
            <a:ext cx="1405259" cy="1940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AED4552-57B2-44CE-9CDB-8EF5E9DC9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227" y="1533539"/>
            <a:ext cx="1476022" cy="2140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502A61-186E-42D0-AE86-A478172A5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133" y="1486441"/>
            <a:ext cx="1591924" cy="2264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D995CD-78F6-4064-9EB4-84B20A2245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081" y="1829041"/>
            <a:ext cx="1591924" cy="2140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602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65C89AF-02F5-4FB9-A2FB-51A73110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/>
              <a:t>Update of the hydrogen strategy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A990852-5E52-4449-B657-86ACED88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908011"/>
            <a:ext cx="3653761" cy="180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36BCB6-D34A-4054-90F6-707550FC5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040" y="908011"/>
            <a:ext cx="3693792" cy="180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F38911-39F3-4135-B7AB-FA24838B8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83" y="2708011"/>
            <a:ext cx="3682828" cy="180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3BE6FCE-78F7-4603-804A-81F541EF4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040" y="2708011"/>
            <a:ext cx="367128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79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modrá B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0668E3FACC0A4D909754AED2896FA5" ma:contentTypeVersion="9" ma:contentTypeDescription="Vytvoří nový dokument" ma:contentTypeScope="" ma:versionID="832685cf76129460550584ca7a91b53a">
  <xsd:schema xmlns:xsd="http://www.w3.org/2001/XMLSchema" xmlns:xs="http://www.w3.org/2001/XMLSchema" xmlns:p="http://schemas.microsoft.com/office/2006/metadata/properties" xmlns:ns2="c901dcab-5c60-4e8e-adc9-0c7b361f0e15" targetNamespace="http://schemas.microsoft.com/office/2006/metadata/properties" ma:root="true" ma:fieldsID="ef35f5c429e7d67b9a2c18eeb1b6681d" ns2:_="">
    <xsd:import namespace="c901dcab-5c60-4e8e-adc9-0c7b361f0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1dcab-5c60-4e8e-adc9-0c7b361f0e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7ABB0B-1CB2-46BE-A785-7EC23367F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1dcab-5c60-4e8e-adc9-0c7b361f0e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59F4EC-4186-40A9-BEB3-5CE2253F9879}">
  <ds:schemaRefs>
    <ds:schemaRef ds:uri="c901dcab-5c60-4e8e-adc9-0c7b361f0e15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2ACDE1-922F-4173-8F73-ADADCB800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Diavetítés a képernyőre (16:9 oldalarány)</PresentationFormat>
  <Paragraphs>62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Prezentace modrá B</vt:lpstr>
      <vt:lpstr>Hydrogen Strategy of the Czech Republic</vt:lpstr>
      <vt:lpstr>Two goals and four pillars of the strategy</vt:lpstr>
      <vt:lpstr>Two managing bodies</vt:lpstr>
      <vt:lpstr>Roles of the Ministry of Industry and Trade</vt:lpstr>
      <vt:lpstr>Hydrogen conferences and workshops</vt:lpstr>
      <vt:lpstr>Funding programs</vt:lpstr>
      <vt:lpstr>Hydrogen project portfolio (PROH2)</vt:lpstr>
      <vt:lpstr>Regulatory and legislative proposals</vt:lpstr>
      <vt:lpstr>Update of the hydrogen strategy</vt:lpstr>
      <vt:lpstr>Petr Mervart Plenipotentiary of the Minister of Industry and Trade for Hydrogen Technologies  mervart@mpo.cz Ministry of Industry and Trade Czech Republic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Hydrogen Strategy of the Czech RepuBlic</dc:title>
  <dc:creator>Mervart Petr</dc:creator>
  <cp:lastModifiedBy>Dávid Ágota - BEU</cp:lastModifiedBy>
  <cp:revision>84</cp:revision>
  <dcterms:modified xsi:type="dcterms:W3CDTF">2022-02-08T08:25:01Z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0x0101008E0668E3FACC0A4D909754AED2896FA5</vt:lpwstr>
  </property>
</Properties>
</file>